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1353" r:id="rId2"/>
    <p:sldId id="1356" r:id="rId3"/>
    <p:sldId id="1357" r:id="rId4"/>
  </p:sldIdLst>
  <p:sldSz cx="9144000" cy="5143500" type="screen16x9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ndara" panose="020E050203030302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ndara" panose="020E050203030302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ndara" panose="020E050203030302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ndara" panose="020E050203030302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ndara" panose="020E0502030303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ndara" panose="020E0502030303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ndara" panose="020E0502030303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ndara" panose="020E0502030303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ndara" panose="020E0502030303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A200"/>
    <a:srgbClr val="3F7FFF"/>
    <a:srgbClr val="71C2FF"/>
    <a:srgbClr val="B17ED8"/>
    <a:srgbClr val="CC0066"/>
    <a:srgbClr val="FF75BA"/>
    <a:srgbClr val="FF6D6D"/>
    <a:srgbClr val="FF9966"/>
    <a:srgbClr val="FFCC66"/>
    <a:srgbClr val="FFFF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4564" autoAdjust="0"/>
    <p:restoredTop sz="98566" autoAdjust="0"/>
  </p:normalViewPr>
  <p:slideViewPr>
    <p:cSldViewPr showGuides="1">
      <p:cViewPr>
        <p:scale>
          <a:sx n="90" d="100"/>
          <a:sy n="90" d="100"/>
        </p:scale>
        <p:origin x="-2292" y="-112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FF95484-6885-47F3-B40F-3E83489672B8}" type="datetimeFigureOut">
              <a:rPr lang="ru-RU"/>
              <a:pPr>
                <a:defRPr/>
              </a:pPr>
              <a:t>26.11.2025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BC5E471-4D59-44F0-ACF0-C44FDE830D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988BCB-6678-4649-B0D0-9FBAF9D6D376}" type="datetimeFigureOut">
              <a:rPr lang="ru-RU" smtClean="0"/>
              <a:pPr>
                <a:defRPr/>
              </a:pPr>
              <a:t>26.11.2025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DBE7B9-C282-47FC-94AD-EAB15317245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4583CA-9357-48FF-9814-C455830ABDD5}" type="datetimeFigureOut">
              <a:rPr lang="ru-RU" smtClean="0"/>
              <a:pPr>
                <a:defRPr/>
              </a:pPr>
              <a:t>26.11.2025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36F8E0-B73D-4AD9-A40F-0BE5E0AD3A9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783FD1D-1BD9-4D13-9189-1344C3137D14}" type="datetimeFigureOut">
              <a:rPr lang="ru-RU" smtClean="0"/>
              <a:pPr>
                <a:defRPr/>
              </a:pPr>
              <a:t>26.11.2025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233414-DEE5-4BBF-8B3F-6C28BF3159B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E1BFB78-858F-4349-9F1D-69071B71FC19}" type="datetimeFigureOut">
              <a:rPr lang="ru-RU" smtClean="0"/>
              <a:pPr>
                <a:defRPr/>
              </a:pPr>
              <a:t>26.11.2025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C7A347-CE18-4E41-BDC8-E06AB2B45F2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E43B0DC-01D0-48D0-82B6-A6EC11CF3CEC}" type="datetimeFigureOut">
              <a:rPr lang="ru-RU" smtClean="0"/>
              <a:pPr>
                <a:defRPr/>
              </a:pPr>
              <a:t>26.11.2025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A64DEC-CAA9-4C6A-BF7D-A669672602F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78DA00-13D6-4E61-9575-4C4498CE2BC9}" type="datetimeFigureOut">
              <a:rPr lang="ru-RU" smtClean="0"/>
              <a:pPr>
                <a:defRPr/>
              </a:pPr>
              <a:t>26.11.2025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5F8910-8CD6-40D5-9F47-D400E46E984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66F4DBE-CE18-4857-A1F6-6106E482AF72}" type="datetimeFigureOut">
              <a:rPr lang="ru-RU" smtClean="0"/>
              <a:pPr>
                <a:defRPr/>
              </a:pPr>
              <a:t>26.11.2025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533087-BECD-4C02-83AB-F9BDC699F63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9BCE4F3-DB8B-4457-9C95-C4F9E9D0594A}" type="datetimeFigureOut">
              <a:rPr lang="ru-RU" smtClean="0"/>
              <a:pPr>
                <a:defRPr/>
              </a:pPr>
              <a:t>26.11.2025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3A45E6-19C2-4A25-8C50-B179F0A7914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5FE972-939B-47CD-B139-4138F376F5B7}" type="datetimeFigureOut">
              <a:rPr lang="ru-RU" smtClean="0"/>
              <a:pPr>
                <a:defRPr/>
              </a:pPr>
              <a:t>26.11.2025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96F2BA-15B4-464F-80D7-0F1E9A1DA13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D705465-F295-4A14-91A8-0819A187E918}" type="datetimeFigureOut">
              <a:rPr lang="ru-RU" smtClean="0"/>
              <a:pPr>
                <a:defRPr/>
              </a:pPr>
              <a:t>26.11.2025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B54DC2-6C83-4545-8874-9FD8DCE70BF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0513C6F-BC64-4680-AAD1-E80D9CE89AD1}" type="datetimeFigureOut">
              <a:rPr lang="ru-RU" smtClean="0"/>
              <a:pPr>
                <a:defRPr/>
              </a:pPr>
              <a:t>26.11.2025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15D2CB-D50B-46C0-9F16-3DCC4A61FFC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48D10E7-B8D4-43B2-92BC-4D0540E8C7FA}" type="datetimeFigureOut">
              <a:rPr lang="ru-RU" smtClean="0"/>
              <a:pPr>
                <a:defRPr/>
              </a:pPr>
              <a:t>26.11.2025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DFB3F96-BAE3-44B2-92F6-C6D1F88EB8E3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/>
          <p:cNvSpPr txBox="1">
            <a:spLocks noChangeArrowheads="1"/>
          </p:cNvSpPr>
          <p:nvPr/>
        </p:nvSpPr>
        <p:spPr bwMode="auto">
          <a:xfrm>
            <a:off x="0" y="500049"/>
            <a:ext cx="8143900" cy="1000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ru-RU" sz="1600" b="1" dirty="0" smtClean="0">
                <a:solidFill>
                  <a:schemeClr val="tx2"/>
                </a:solidFill>
              </a:rPr>
              <a:t>Сравнительный анализ размера родительской платы за содержание детей</a:t>
            </a:r>
            <a:endParaRPr lang="ru-RU" sz="1600" dirty="0" smtClean="0">
              <a:solidFill>
                <a:schemeClr val="tx2"/>
              </a:solidFill>
            </a:endParaRPr>
          </a:p>
          <a:p>
            <a:pPr algn="ctr">
              <a:buNone/>
            </a:pPr>
            <a:r>
              <a:rPr lang="ru-RU" sz="1600" b="1" dirty="0" smtClean="0">
                <a:solidFill>
                  <a:schemeClr val="tx2"/>
                </a:solidFill>
              </a:rPr>
              <a:t>в муниципальных дошкольных образовательных учреждениях с режимом работы 5 дней в неделю по 12 часов </a:t>
            </a:r>
          </a:p>
          <a:p>
            <a:pPr algn="ctr">
              <a:buNone/>
            </a:pPr>
            <a:r>
              <a:rPr lang="ru-RU" sz="1600" b="1" dirty="0" smtClean="0">
                <a:solidFill>
                  <a:schemeClr val="tx2"/>
                </a:solidFill>
              </a:rPr>
              <a:t> на 2026 год (руб.) </a:t>
            </a:r>
            <a:endParaRPr lang="ru-RU" sz="1600" dirty="0">
              <a:solidFill>
                <a:schemeClr val="tx2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8596" y="1785932"/>
            <a:ext cx="1000132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cap="none" spc="0" dirty="0" smtClean="0">
                <a:ln w="317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latin typeface="Arial" panose="020B0604020202020204" pitchFamily="34" charset="0"/>
              </a:rPr>
              <a:t>КАДРЫ</a:t>
            </a:r>
            <a:endParaRPr lang="ru-RU" sz="1600" cap="none" spc="0" dirty="0">
              <a:ln w="3175" cmpd="sng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8596" y="3571883"/>
            <a:ext cx="1643074" cy="7386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1400" cap="none" spc="0" dirty="0" smtClean="0">
                <a:ln w="317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latin typeface="Arial" panose="020B0604020202020204" pitchFamily="34" charset="0"/>
              </a:rPr>
              <a:t>МАТЕРИАЛЬНО-ТЕХНИЧЕСКИЕ УСЛОВИЯ</a:t>
            </a:r>
            <a:endParaRPr lang="ru-RU" sz="1400" cap="none" spc="0" dirty="0">
              <a:ln w="3175" cmpd="sng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642912" y="1528770"/>
          <a:ext cx="8215367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71702"/>
                <a:gridCol w="2071702"/>
                <a:gridCol w="2000263"/>
                <a:gridCol w="2071700"/>
              </a:tblGrid>
              <a:tr h="365760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5760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5760"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5760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5760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714348" y="3571882"/>
          <a:ext cx="8143932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99623"/>
                <a:gridCol w="6044309"/>
              </a:tblGrid>
              <a:tr h="365760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65760"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500034" y="1571619"/>
          <a:ext cx="8215374" cy="33443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8458"/>
                <a:gridCol w="2738458"/>
                <a:gridCol w="2738458"/>
              </a:tblGrid>
              <a:tr h="599358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Виды групп</a:t>
                      </a:r>
                      <a:endParaRPr lang="ru-RU" sz="1100" dirty="0">
                        <a:latin typeface="Arial" panose="020B0604020202020204" pitchFamily="34" charset="0"/>
                        <a:ea typeface="Calibri" panose="020F0502020204030204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Arial" panose="020B0604020202020204" pitchFamily="34" charset="0"/>
                        <a:ea typeface="Calibri" panose="020F0502020204030204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Arial" panose="020B0604020202020204" pitchFamily="34" charset="0"/>
                        <a:ea typeface="Calibri" panose="020F0502020204030204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От 2 месяцев до 3 лет</a:t>
                      </a:r>
                    </a:p>
                    <a:p>
                      <a:endParaRPr lang="ru-RU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От 3 лет до прекращения образовательных отношений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Arial" panose="020B0604020202020204" pitchFamily="34" charset="0"/>
                        <a:ea typeface="Calibri" panose="020F0502020204030204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7777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2026 г.</a:t>
                      </a:r>
                      <a:endParaRPr lang="ru-RU" sz="1100" b="1" dirty="0">
                        <a:latin typeface="Arial" panose="020B0604020202020204" pitchFamily="34" charset="0"/>
                        <a:ea typeface="Calibri" panose="020F0502020204030204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 anchor="ctr"/>
                </a:tc>
              </a:tr>
              <a:tr h="37063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Группы </a:t>
                      </a:r>
                      <a:r>
                        <a:rPr lang="ru-RU" sz="1100" b="1" dirty="0" err="1" smtClean="0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общеразвивающей</a:t>
                      </a:r>
                      <a:r>
                        <a:rPr lang="ru-RU" sz="1100" b="1" dirty="0" smtClean="0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 и комбинированной направленность</a:t>
                      </a:r>
                      <a:endParaRPr lang="ru-RU" sz="1100" b="1" dirty="0">
                        <a:latin typeface="Arial" panose="020B0604020202020204" pitchFamily="34" charset="0"/>
                        <a:ea typeface="Calibri" panose="020F0502020204030204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4187</a:t>
                      </a:r>
                      <a:endParaRPr lang="ru-RU" sz="1100" dirty="0">
                        <a:latin typeface="Arial" panose="020B0604020202020204" pitchFamily="34" charset="0"/>
                        <a:ea typeface="Calibri" panose="020F0502020204030204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4510</a:t>
                      </a:r>
                      <a:endParaRPr lang="ru-RU" sz="1100" dirty="0">
                        <a:latin typeface="Arial" panose="020B0604020202020204" pitchFamily="34" charset="0"/>
                        <a:ea typeface="Calibri" panose="020F0502020204030204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56416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Группы компенсирующей направленности,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в том числе:</a:t>
                      </a:r>
                      <a:endParaRPr lang="ru-RU" sz="1100" b="1" dirty="0">
                        <a:latin typeface="Arial" panose="020B0604020202020204" pitchFamily="34" charset="0"/>
                        <a:ea typeface="Calibri" panose="020F0502020204030204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Arial" panose="020B0604020202020204" pitchFamily="34" charset="0"/>
                        <a:ea typeface="Calibri" panose="020F0502020204030204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Arial" panose="020B0604020202020204" pitchFamily="34" charset="0"/>
                        <a:ea typeface="Calibri" panose="020F0502020204030204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75770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 smtClean="0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-для </a:t>
                      </a:r>
                      <a:r>
                        <a:rPr lang="ru-RU" sz="1100" dirty="0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детей нуждающихся в специальных лечебно – оздоровительных мероприятиях, в том числе ЧБД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5575</a:t>
                      </a:r>
                      <a:endParaRPr lang="ru-RU" sz="1100" dirty="0">
                        <a:latin typeface="Arial" panose="020B0604020202020204" pitchFamily="34" charset="0"/>
                        <a:ea typeface="Calibri" panose="020F0502020204030204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5470</a:t>
                      </a:r>
                      <a:endParaRPr lang="ru-RU" sz="1100" dirty="0">
                        <a:latin typeface="Arial" panose="020B0604020202020204" pitchFamily="34" charset="0"/>
                        <a:ea typeface="Calibri" panose="020F0502020204030204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40825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- для детей с иными отклонениями в развитии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5079</a:t>
                      </a:r>
                      <a:endParaRPr lang="ru-RU" sz="1100" dirty="0">
                        <a:latin typeface="Arial" panose="020B0604020202020204" pitchFamily="34" charset="0"/>
                        <a:ea typeface="Calibri" panose="020F0502020204030204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5086</a:t>
                      </a:r>
                      <a:endParaRPr lang="ru-RU" sz="1100" dirty="0">
                        <a:latin typeface="Arial" panose="020B0604020202020204" pitchFamily="34" charset="0"/>
                        <a:ea typeface="Calibri" panose="020F0502020204030204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408252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- для детей с ФФН речи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Arial" panose="020B0604020202020204" pitchFamily="34" charset="0"/>
                        <a:ea typeface="Calibri" panose="020F0502020204030204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smtClean="0">
                          <a:latin typeface="Arial" panose="020B0604020202020204" pitchFamily="34" charset="0"/>
                          <a:ea typeface="Calibri" panose="020F0502020204030204"/>
                          <a:cs typeface="Arial" panose="020B0604020202020204" pitchFamily="34" charset="0"/>
                        </a:rPr>
                        <a:t>5086</a:t>
                      </a:r>
                      <a:endParaRPr lang="ru-RU" sz="1100" dirty="0">
                        <a:latin typeface="Arial" panose="020B0604020202020204" pitchFamily="34" charset="0"/>
                        <a:ea typeface="Calibri" panose="020F0502020204030204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0" y="1"/>
            <a:ext cx="2606040" cy="18288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0" y="209351"/>
            <a:ext cx="1515979" cy="57751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5338" y="357172"/>
            <a:ext cx="466707" cy="590288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6537960" y="5006340"/>
            <a:ext cx="2606040" cy="13716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7628024" y="4885423"/>
            <a:ext cx="1515979" cy="57751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/>
          <p:cNvSpPr txBox="1">
            <a:spLocks noChangeArrowheads="1"/>
          </p:cNvSpPr>
          <p:nvPr/>
        </p:nvSpPr>
        <p:spPr bwMode="auto">
          <a:xfrm>
            <a:off x="214282" y="285734"/>
            <a:ext cx="8929718" cy="857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ru-RU" sz="1600" b="1" dirty="0" smtClean="0">
                <a:solidFill>
                  <a:schemeClr val="tx2"/>
                </a:solidFill>
              </a:rPr>
              <a:t>Сравнительный анализ размера родительской платы за содержание детей </a:t>
            </a:r>
            <a:endParaRPr lang="ru-RU" sz="1600" dirty="0" smtClean="0">
              <a:solidFill>
                <a:schemeClr val="tx2"/>
              </a:solidFill>
            </a:endParaRPr>
          </a:p>
          <a:p>
            <a:pPr algn="ctr">
              <a:buNone/>
            </a:pPr>
            <a:r>
              <a:rPr lang="ru-RU" sz="1600" b="1" dirty="0" smtClean="0">
                <a:solidFill>
                  <a:schemeClr val="tx2"/>
                </a:solidFill>
              </a:rPr>
              <a:t>в муниципальных дошкольных образовательных учреждениях </a:t>
            </a:r>
            <a:endParaRPr lang="ru-RU" sz="1600" dirty="0" smtClean="0">
              <a:solidFill>
                <a:schemeClr val="tx2"/>
              </a:solidFill>
            </a:endParaRPr>
          </a:p>
          <a:p>
            <a:pPr algn="ctr">
              <a:buNone/>
            </a:pPr>
            <a:r>
              <a:rPr lang="ru-RU" sz="1600" b="1" dirty="0" smtClean="0">
                <a:solidFill>
                  <a:schemeClr val="tx2"/>
                </a:solidFill>
              </a:rPr>
              <a:t>Нижнекамского муниципального района на </a:t>
            </a:r>
            <a:r>
              <a:rPr lang="ru-RU" sz="1600" b="1" dirty="0" smtClean="0">
                <a:solidFill>
                  <a:schemeClr val="tx2"/>
                </a:solidFill>
              </a:rPr>
              <a:t>2026 </a:t>
            </a:r>
            <a:r>
              <a:rPr lang="ru-RU" sz="1600" b="1" dirty="0" smtClean="0">
                <a:solidFill>
                  <a:schemeClr val="tx2"/>
                </a:solidFill>
              </a:rPr>
              <a:t>г. </a:t>
            </a:r>
            <a:endParaRPr lang="ru-RU" sz="1600" dirty="0">
              <a:solidFill>
                <a:schemeClr val="tx2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8596" y="1785932"/>
            <a:ext cx="1000132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cap="none" spc="0" dirty="0" smtClean="0">
                <a:ln w="317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latin typeface="Arial" panose="020B0604020202020204" pitchFamily="34" charset="0"/>
              </a:rPr>
              <a:t>КАДРЫ</a:t>
            </a:r>
            <a:endParaRPr lang="ru-RU" sz="1600" cap="none" spc="0" dirty="0">
              <a:ln w="3175" cmpd="sng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8596" y="3571883"/>
            <a:ext cx="1643074" cy="7386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1400" cap="none" spc="0" dirty="0" smtClean="0">
                <a:ln w="317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latin typeface="Arial" panose="020B0604020202020204" pitchFamily="34" charset="0"/>
              </a:rPr>
              <a:t>МАТЕРИАЛЬНО-ТЕХНИЧЕСКИЕ УСЛОВИЯ</a:t>
            </a:r>
            <a:endParaRPr lang="ru-RU" sz="1400" cap="none" spc="0" dirty="0">
              <a:ln w="3175" cmpd="sng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1"/>
            <a:ext cx="2606040" cy="18288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0" y="209351"/>
            <a:ext cx="1515979" cy="57751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5338" y="357172"/>
            <a:ext cx="466707" cy="590288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6537960" y="5006340"/>
            <a:ext cx="2606040" cy="13716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7628024" y="4885423"/>
            <a:ext cx="1515979" cy="57751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357160" y="1142993"/>
          <a:ext cx="8358246" cy="40665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568"/>
                <a:gridCol w="2928958"/>
                <a:gridCol w="857256"/>
                <a:gridCol w="571504"/>
                <a:gridCol w="642942"/>
                <a:gridCol w="571504"/>
                <a:gridCol w="571504"/>
                <a:gridCol w="571504"/>
                <a:gridCol w="571506"/>
              </a:tblGrid>
              <a:tr h="234980">
                <a:tc rowSpan="3"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Категория ДОУ</a:t>
                      </a:r>
                      <a:endParaRPr lang="ru-RU" sz="1000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Режим работы ДОУ</a:t>
                      </a:r>
                      <a:endParaRPr lang="ru-RU" sz="1000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Количество ДОУ в НМР</a:t>
                      </a:r>
                      <a:endParaRPr lang="ru-RU" sz="1000" dirty="0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Размер родительской платы</a:t>
                      </a:r>
                      <a:endParaRPr lang="ru-RU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755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От 2 месяцев до 3 лет</a:t>
                      </a:r>
                      <a:endParaRPr lang="ru-RU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От 3 лет до прекращения образовательных отношений</a:t>
                      </a:r>
                      <a:endParaRPr lang="ru-RU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Разница</a:t>
                      </a:r>
                      <a:endParaRPr lang="ru-RU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87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2025г</a:t>
                      </a:r>
                      <a:r>
                        <a:rPr lang="ru-RU" sz="1000" dirty="0" smtClean="0"/>
                        <a:t>.</a:t>
                      </a:r>
                    </a:p>
                    <a:p>
                      <a:pPr algn="ctr"/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/>
                        <a:t>2026г</a:t>
                      </a:r>
                      <a:r>
                        <a:rPr lang="ru-RU" sz="1000" dirty="0" smtClean="0"/>
                        <a:t>.</a:t>
                      </a:r>
                    </a:p>
                    <a:p>
                      <a:pPr algn="ctr"/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2025г</a:t>
                      </a:r>
                      <a:r>
                        <a:rPr lang="ru-RU" sz="1000" dirty="0" smtClean="0"/>
                        <a:t>.</a:t>
                      </a:r>
                    </a:p>
                    <a:p>
                      <a:pPr algn="ctr"/>
                      <a:r>
                        <a:rPr lang="ru-RU" sz="1000" dirty="0" smtClean="0"/>
                        <a:t> 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/>
                        <a:t>2026г</a:t>
                      </a:r>
                      <a:r>
                        <a:rPr lang="ru-RU" sz="1000" dirty="0" smtClean="0"/>
                        <a:t>.</a:t>
                      </a:r>
                    </a:p>
                    <a:p>
                      <a:pPr algn="ctr"/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С 2мес-3лет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От</a:t>
                      </a:r>
                      <a:r>
                        <a:rPr lang="ru-RU" sz="1000" baseline="0" dirty="0" smtClean="0"/>
                        <a:t> 3лет до </a:t>
                      </a:r>
                      <a:r>
                        <a:rPr lang="ru-RU" sz="1000" baseline="0" dirty="0" err="1" smtClean="0"/>
                        <a:t>прекр</a:t>
                      </a:r>
                      <a:r>
                        <a:rPr lang="ru-RU" sz="1000" baseline="0" dirty="0" smtClean="0"/>
                        <a:t>.</a:t>
                      </a:r>
                      <a:endParaRPr lang="ru-RU" sz="1000" dirty="0"/>
                    </a:p>
                  </a:txBody>
                  <a:tcPr/>
                </a:tc>
              </a:tr>
              <a:tr h="528704">
                <a:tc rowSpan="4">
                  <a:txBody>
                    <a:bodyPr/>
                    <a:lstStyle/>
                    <a:p>
                      <a:r>
                        <a:rPr lang="ru-RU" sz="1000" dirty="0" smtClean="0"/>
                        <a:t>Городские ДОУ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 дней – 12 часов</a:t>
                      </a:r>
                      <a:endParaRPr lang="ru-RU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группы </a:t>
                      </a:r>
                      <a:r>
                        <a:rPr lang="ru-RU" sz="1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общеразвивающей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и комбинированной направленности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 smtClean="0"/>
                    </a:p>
                    <a:p>
                      <a:pPr algn="ctr"/>
                      <a:r>
                        <a:rPr lang="ru-RU" sz="1000" dirty="0" smtClean="0"/>
                        <a:t>49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3902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4187</a:t>
                      </a:r>
                      <a:endParaRPr lang="ru-RU" sz="1000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/>
                        <a:t>4203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4510</a:t>
                      </a:r>
                      <a:endParaRPr lang="ru-RU" sz="100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285</a:t>
                      </a:r>
                      <a:endParaRPr lang="ru-RU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307</a:t>
                      </a:r>
                      <a:endParaRPr lang="ru-RU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755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 дней – 12 часов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группы для детей, нуждающиеся в специальных лечебно – оздоровительных мероприятиях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ДОУ 29,60,61,64,69,70,71,75,77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9</a:t>
                      </a:r>
                      <a:endParaRPr lang="ru-RU" sz="1200" dirty="0">
                        <a:latin typeface="Times New Roman" panose="020206030504050203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5196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5575</a:t>
                      </a:r>
                      <a:endParaRPr lang="ru-RU" sz="1000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5098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5470</a:t>
                      </a:r>
                      <a:endParaRPr lang="ru-RU" sz="1000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379</a:t>
                      </a:r>
                      <a:endParaRPr lang="ru-RU" sz="1000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372</a:t>
                      </a:r>
                      <a:endParaRPr lang="ru-RU" sz="1000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7556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 дней – 12 часов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группы для детей с иными отклонениями</a:t>
                      </a:r>
                    </a:p>
                    <a:p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ДОУ 12, 24, 40, 53, 57, 68, 73, 78,63, 87, </a:t>
                      </a:r>
                      <a:r>
                        <a:rPr lang="ru-RU" sz="1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Кам.Поляны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№3, Кам.Поляны№4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10</a:t>
                      </a:r>
                      <a:endParaRPr lang="ru-RU" sz="1200" dirty="0">
                        <a:latin typeface="Times New Roman" panose="020206030504050203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4733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5079</a:t>
                      </a:r>
                      <a:endParaRPr lang="ru-RU" sz="1000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4740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5086</a:t>
                      </a:r>
                      <a:endParaRPr lang="ru-RU" sz="1000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346</a:t>
                      </a:r>
                      <a:endParaRPr lang="ru-RU" sz="1000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346</a:t>
                      </a:r>
                      <a:endParaRPr lang="ru-RU" sz="1000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4699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 дней – 12 часов</a:t>
                      </a:r>
                      <a:endParaRPr lang="ru-RU" sz="1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ru-RU" sz="1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ЦРР 89,90,91,92,95,96,97,98,99,100)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Times New Roman" panose="02020603050405020304"/>
                          <a:ea typeface="Times New Roman" panose="02020603050405020304"/>
                          <a:cs typeface="Times New Roman" panose="02020603050405020304"/>
                        </a:rPr>
                        <a:t>10</a:t>
                      </a:r>
                      <a:endParaRPr lang="ru-RU" sz="1200" dirty="0">
                        <a:latin typeface="Times New Roman" panose="02020603050405020304"/>
                        <a:ea typeface="Times New Roman" panose="02020603050405020304"/>
                        <a:cs typeface="Times New Roman" panose="02020603050405020304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3902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4187</a:t>
                      </a:r>
                      <a:endParaRPr lang="ru-RU" sz="1000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4203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4510</a:t>
                      </a:r>
                      <a:endParaRPr lang="ru-RU" sz="1000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285</a:t>
                      </a:r>
                      <a:endParaRPr lang="ru-RU" sz="1000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307</a:t>
                      </a:r>
                      <a:endParaRPr lang="ru-RU" sz="1000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/>
          <p:cNvSpPr txBox="1">
            <a:spLocks noChangeArrowheads="1"/>
          </p:cNvSpPr>
          <p:nvPr/>
        </p:nvSpPr>
        <p:spPr bwMode="auto">
          <a:xfrm>
            <a:off x="214282" y="428610"/>
            <a:ext cx="8929718" cy="928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ru-RU" sz="1600" b="1" dirty="0" smtClean="0">
                <a:solidFill>
                  <a:schemeClr val="tx2"/>
                </a:solidFill>
              </a:rPr>
              <a:t>Сравнительный анализ размера родительской платы за содержание детей </a:t>
            </a:r>
            <a:endParaRPr lang="ru-RU" sz="1600" dirty="0" smtClean="0">
              <a:solidFill>
                <a:schemeClr val="tx2"/>
              </a:solidFill>
            </a:endParaRPr>
          </a:p>
          <a:p>
            <a:pPr algn="ctr">
              <a:buNone/>
            </a:pPr>
            <a:r>
              <a:rPr lang="ru-RU" sz="1600" b="1" dirty="0" smtClean="0">
                <a:solidFill>
                  <a:schemeClr val="tx2"/>
                </a:solidFill>
              </a:rPr>
              <a:t>в муниципальных дошкольных образовательных учреждениях </a:t>
            </a:r>
            <a:endParaRPr lang="ru-RU" sz="1600" dirty="0" smtClean="0">
              <a:solidFill>
                <a:schemeClr val="tx2"/>
              </a:solidFill>
            </a:endParaRPr>
          </a:p>
          <a:p>
            <a:pPr algn="ctr">
              <a:buNone/>
            </a:pPr>
            <a:r>
              <a:rPr lang="ru-RU" sz="1600" b="1" dirty="0" smtClean="0">
                <a:solidFill>
                  <a:schemeClr val="tx2"/>
                </a:solidFill>
              </a:rPr>
              <a:t>Нижнекамского муниципального района на </a:t>
            </a:r>
            <a:r>
              <a:rPr lang="ru-RU" sz="1600" b="1" dirty="0" smtClean="0">
                <a:solidFill>
                  <a:schemeClr val="tx2"/>
                </a:solidFill>
              </a:rPr>
              <a:t>2026 </a:t>
            </a:r>
            <a:r>
              <a:rPr lang="ru-RU" sz="1600" b="1" dirty="0" smtClean="0">
                <a:solidFill>
                  <a:schemeClr val="tx2"/>
                </a:solidFill>
              </a:rPr>
              <a:t>г. </a:t>
            </a:r>
            <a:endParaRPr lang="ru-RU" sz="1600" dirty="0">
              <a:solidFill>
                <a:schemeClr val="tx2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8596" y="1785932"/>
            <a:ext cx="1000132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600" cap="none" spc="0" dirty="0" smtClean="0">
                <a:ln w="317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latin typeface="Arial" panose="020B0604020202020204" pitchFamily="34" charset="0"/>
              </a:rPr>
              <a:t>КАДРЫ</a:t>
            </a:r>
            <a:endParaRPr lang="ru-RU" sz="1600" cap="none" spc="0" dirty="0">
              <a:ln w="3175" cmpd="sng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8596" y="3571883"/>
            <a:ext cx="1643074" cy="7386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1400" cap="none" spc="0" dirty="0" smtClean="0">
                <a:ln w="3175" cmpd="sng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latin typeface="Arial" panose="020B0604020202020204" pitchFamily="34" charset="0"/>
              </a:rPr>
              <a:t>МАТЕРИАЛЬНО-ТЕХНИЧЕСКИЕ УСЛОВИЯ</a:t>
            </a:r>
            <a:endParaRPr lang="ru-RU" sz="1400" cap="none" spc="0" dirty="0">
              <a:ln w="3175" cmpd="sng">
                <a:solidFill>
                  <a:schemeClr val="bg1"/>
                </a:solidFill>
                <a:prstDash val="solid"/>
              </a:ln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1"/>
            <a:ext cx="2606040" cy="18288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0" y="209351"/>
            <a:ext cx="1515979" cy="57751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6776" y="357172"/>
            <a:ext cx="466707" cy="590288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6537960" y="5006340"/>
            <a:ext cx="2606040" cy="13716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7628024" y="4885423"/>
            <a:ext cx="1515979" cy="57751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ru-RU"/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357160" y="1428742"/>
          <a:ext cx="8358246" cy="3247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568"/>
                <a:gridCol w="2928958"/>
                <a:gridCol w="857256"/>
                <a:gridCol w="571504"/>
                <a:gridCol w="642942"/>
                <a:gridCol w="571504"/>
                <a:gridCol w="571504"/>
                <a:gridCol w="571504"/>
                <a:gridCol w="571506"/>
              </a:tblGrid>
              <a:tr h="214314">
                <a:tc rowSpan="3"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Категория ДОУ</a:t>
                      </a:r>
                      <a:endParaRPr lang="ru-RU" sz="1000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Режим работы ДОУ</a:t>
                      </a:r>
                      <a:endParaRPr lang="ru-RU" sz="1000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Количество ДОУ в НМР</a:t>
                      </a:r>
                      <a:endParaRPr lang="ru-RU" sz="1000" dirty="0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Размер родительской платы</a:t>
                      </a:r>
                      <a:endParaRPr lang="ru-RU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96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От 2 месяцев до 3 лет</a:t>
                      </a:r>
                      <a:endParaRPr lang="ru-RU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От 3 лет до прекращения образовательных отношений</a:t>
                      </a:r>
                      <a:endParaRPr lang="ru-RU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Разница</a:t>
                      </a:r>
                      <a:endParaRPr lang="ru-RU" sz="1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96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2025г</a:t>
                      </a:r>
                      <a:r>
                        <a:rPr lang="ru-RU" sz="1000" dirty="0" smtClean="0"/>
                        <a:t>.</a:t>
                      </a:r>
                    </a:p>
                    <a:p>
                      <a:pPr algn="ctr"/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/>
                        <a:t>2026г</a:t>
                      </a:r>
                      <a:r>
                        <a:rPr lang="ru-RU" sz="1000" dirty="0" smtClean="0"/>
                        <a:t>.</a:t>
                      </a:r>
                    </a:p>
                    <a:p>
                      <a:pPr algn="ctr"/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2025г</a:t>
                      </a:r>
                      <a:r>
                        <a:rPr lang="ru-RU" sz="1000" dirty="0" smtClean="0"/>
                        <a:t>.</a:t>
                      </a:r>
                    </a:p>
                    <a:p>
                      <a:pPr algn="ctr"/>
                      <a:r>
                        <a:rPr lang="ru-RU" sz="1000" dirty="0" smtClean="0"/>
                        <a:t> 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/>
                        <a:t>2026г</a:t>
                      </a:r>
                      <a:r>
                        <a:rPr lang="ru-RU" sz="1000" dirty="0" smtClean="0"/>
                        <a:t>.</a:t>
                      </a:r>
                    </a:p>
                    <a:p>
                      <a:pPr algn="ctr"/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С 2мес-3лет 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/>
                        <a:t>С</a:t>
                      </a:r>
                      <a:r>
                        <a:rPr lang="ru-RU" sz="1000" baseline="0" dirty="0" smtClean="0"/>
                        <a:t> 3лет до </a:t>
                      </a:r>
                      <a:r>
                        <a:rPr lang="ru-RU" sz="1000" baseline="0" dirty="0" err="1" smtClean="0"/>
                        <a:t>прекр</a:t>
                      </a:r>
                      <a:r>
                        <a:rPr lang="ru-RU" sz="1000" baseline="0" dirty="0" smtClean="0"/>
                        <a:t>.</a:t>
                      </a:r>
                      <a:endParaRPr lang="ru-RU" sz="1000" dirty="0" smtClean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ru-RU" sz="1000" dirty="0" smtClean="0"/>
                    </a:p>
                  </a:txBody>
                  <a:tcPr/>
                </a:tc>
              </a:tr>
              <a:tr h="419698">
                <a:tc rowSpan="3">
                  <a:txBody>
                    <a:bodyPr/>
                    <a:lstStyle/>
                    <a:p>
                      <a:r>
                        <a:rPr lang="ru-RU" sz="1000" dirty="0" smtClean="0"/>
                        <a:t>Сельские ДОУ</a:t>
                      </a:r>
                      <a:endParaRPr lang="ru-RU" sz="1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5 дней – 12 часов</a:t>
                      </a:r>
                      <a:r>
                        <a:rPr lang="ru-RU" sz="1000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(Шереметьевка 1, Трудовой, </a:t>
                      </a:r>
                      <a:r>
                        <a:rPr lang="ru-RU" sz="1000" dirty="0" err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Сухарево</a:t>
                      </a:r>
                      <a:r>
                        <a:rPr lang="ru-RU" sz="1000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, </a:t>
                      </a:r>
                      <a:r>
                        <a:rPr lang="ru-RU" sz="1000" dirty="0" err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Кармалы</a:t>
                      </a:r>
                      <a:r>
                        <a:rPr lang="ru-RU" sz="1000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, Б.Афанасово, Городище, </a:t>
                      </a:r>
                      <a:r>
                        <a:rPr lang="ru-RU" sz="1000" dirty="0" err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Каенлы</a:t>
                      </a:r>
                      <a:r>
                        <a:rPr lang="ru-RU" sz="1000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, , Старошешминск, </a:t>
                      </a:r>
                      <a:r>
                        <a:rPr lang="ru-RU" sz="1000" dirty="0" err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Шингальчи</a:t>
                      </a:r>
                      <a:r>
                        <a:rPr lang="ru-RU" sz="1000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, </a:t>
                      </a:r>
                      <a:r>
                        <a:rPr lang="ru-RU" sz="1000" dirty="0" err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Ташлык</a:t>
                      </a:r>
                      <a:r>
                        <a:rPr lang="ru-RU" sz="1000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, </a:t>
                      </a:r>
                      <a:r>
                        <a:rPr lang="ru-RU" sz="1000" dirty="0" err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В.Уратьма</a:t>
                      </a:r>
                      <a:r>
                        <a:rPr lang="ru-RU" sz="1000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, Верхние Челны, </a:t>
                      </a:r>
                      <a:r>
                        <a:rPr lang="ru-RU" sz="1000" dirty="0" err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Ниж</a:t>
                      </a:r>
                      <a:r>
                        <a:rPr lang="ru-RU" sz="1000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. Челны, Красный Ключ, Прости)</a:t>
                      </a:r>
                      <a:endParaRPr lang="ru-RU" sz="1200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15</a:t>
                      </a:r>
                      <a:endParaRPr lang="ru-RU" sz="1200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/>
                        <a:t>3902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/>
                        <a:t>4187</a:t>
                      </a:r>
                      <a:endParaRPr lang="ru-RU" sz="1000" b="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/>
                        <a:t>4203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/>
                        <a:t>4510</a:t>
                      </a:r>
                      <a:endParaRPr lang="ru-RU" sz="1000" b="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285</a:t>
                      </a:r>
                      <a:endParaRPr lang="ru-RU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307</a:t>
                      </a:r>
                      <a:endParaRPr lang="ru-RU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4196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5 дней – 9 часов</a:t>
                      </a:r>
                      <a:r>
                        <a:rPr lang="ru-RU" sz="1000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    (Камский,)</a:t>
                      </a:r>
                      <a:endParaRPr lang="ru-RU" sz="1200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1</a:t>
                      </a:r>
                      <a:endParaRPr lang="ru-RU" sz="120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/>
                        <a:t>3664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/>
                        <a:t>3931</a:t>
                      </a:r>
                      <a:endParaRPr lang="ru-RU" sz="1000" b="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/>
                        <a:t>4033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/>
                        <a:t>4327</a:t>
                      </a:r>
                      <a:endParaRPr lang="ru-RU" sz="1000" b="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267</a:t>
                      </a:r>
                      <a:endParaRPr lang="ru-RU" sz="1000" b="0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b="0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294</a:t>
                      </a:r>
                      <a:endParaRPr lang="ru-RU" sz="1000" b="0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41969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5 дней – 10,5 часов</a:t>
                      </a:r>
                      <a:r>
                        <a:rPr lang="ru-RU" sz="1000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000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(Болгары</a:t>
                      </a:r>
                      <a:r>
                        <a:rPr lang="ru-RU" sz="1000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, Нижняя </a:t>
                      </a:r>
                      <a:r>
                        <a:rPr lang="ru-RU" sz="1000" dirty="0" err="1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Уратьма</a:t>
                      </a:r>
                      <a:r>
                        <a:rPr lang="ru-RU" sz="1000" dirty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, Борок)</a:t>
                      </a:r>
                      <a:endParaRPr lang="ru-RU" sz="1200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latin typeface="Arial" panose="020B0604020202020204" pitchFamily="34" charset="0"/>
                          <a:ea typeface="Times New Roman" panose="02020603050405020304"/>
                          <a:cs typeface="Arial" panose="020B0604020202020204" pitchFamily="34" charset="0"/>
                        </a:rPr>
                        <a:t>3</a:t>
                      </a:r>
                      <a:endParaRPr lang="ru-RU" sz="1200" dirty="0">
                        <a:latin typeface="Arial" panose="020B0604020202020204" pitchFamily="34" charset="0"/>
                        <a:ea typeface="Times New Roman" panose="02020603050405020304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i="1" dirty="0"/>
                        <a:t>3688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/>
                        <a:t>3957</a:t>
                      </a:r>
                      <a:endParaRPr lang="ru-RU" sz="1000" b="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/>
                        <a:t>4042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/>
                        <a:t>4337</a:t>
                      </a:r>
                      <a:endParaRPr lang="ru-RU" sz="1000" b="0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269</a:t>
                      </a:r>
                      <a:endParaRPr lang="ru-RU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295</a:t>
                      </a:r>
                      <a:endParaRPr lang="ru-RU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420</Words>
  <Application>WPS Presentation</Application>
  <PresentationFormat>Экран (16:9)</PresentationFormat>
  <Paragraphs>124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Слайд 1</vt:lpstr>
      <vt:lpstr>Слайд 2</vt:lpstr>
      <vt:lpstr>Слайд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Новые подходы  в обучении детей  государственным языкам  в дошкольных образовательных учреждениях Республики Татарстан</dc:title>
  <dc:creator>Завед</dc:creator>
  <cp:lastModifiedBy>rod_1</cp:lastModifiedBy>
  <cp:revision>1117</cp:revision>
  <dcterms:created xsi:type="dcterms:W3CDTF">2012-06-27T12:08:00Z</dcterms:created>
  <dcterms:modified xsi:type="dcterms:W3CDTF">2025-11-26T06:02:29Z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8C04B28BD436435E9F11A2508281F700_12</vt:lpwstr>
  </property>
  <property fmtid="{D5CDD505-2E9C-101B-9397-08002B2CF9AE}" pid="3" name="KSOProductBuildVer">
    <vt:lpwstr>1049-12.2.0.18911</vt:lpwstr>
  </property>
</Properties>
</file>